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21945600" cy="329184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21BBFCF-3029-4247-815B-70AA8D390241}">
          <p14:sldIdLst>
            <p14:sldId id="256"/>
          </p14:sldIdLst>
        </p14:section>
      </p14:sectionLst>
    </p:ext>
    <p:ext uri="{EFAFB233-063F-42B5-8137-9DF3F51BA10A}">
      <p15:sldGuideLst xmlns:p15="http://schemas.microsoft.com/office/powerpoint/2012/main">
        <p15:guide id="1" orient="horz" pos="10368">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1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0"/>
  </p:normalViewPr>
  <p:slideViewPr>
    <p:cSldViewPr snapToGrid="0" snapToObjects="1">
      <p:cViewPr>
        <p:scale>
          <a:sx n="50" d="100"/>
          <a:sy n="50" d="100"/>
        </p:scale>
        <p:origin x="370" y="29"/>
      </p:cViewPr>
      <p:guideLst>
        <p:guide orient="horz" pos="10368"/>
        <p:guide pos="69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45A7-4007-4000-B640-001A0E7099EA}" type="datetimeFigureOut">
              <a:rPr lang="fr-FR" smtClean="0"/>
              <a:t>05/02/2020</a:t>
            </a:fld>
            <a:endParaRPr lang="fr-FR"/>
          </a:p>
        </p:txBody>
      </p:sp>
      <p:sp>
        <p:nvSpPr>
          <p:cNvPr id="4" name="Espace réservé de l'image des diapositives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5B8F-438D-4D1A-AA4C-7DEF452982A6}" type="slidenum">
              <a:rPr lang="fr-FR" smtClean="0"/>
              <a:t>‹#›</a:t>
            </a:fld>
            <a:endParaRPr lang="fr-FR"/>
          </a:p>
        </p:txBody>
      </p:sp>
    </p:spTree>
    <p:extLst>
      <p:ext uri="{BB962C8B-B14F-4D97-AF65-F5344CB8AC3E}">
        <p14:creationId xmlns:p14="http://schemas.microsoft.com/office/powerpoint/2010/main" val="93673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415B8F-438D-4D1A-AA4C-7DEF452982A6}" type="slidenum">
              <a:rPr lang="fr-FR" smtClean="0"/>
              <a:t>1</a:t>
            </a:fld>
            <a:endParaRPr lang="fr-FR"/>
          </a:p>
        </p:txBody>
      </p:sp>
    </p:spTree>
    <p:extLst>
      <p:ext uri="{BB962C8B-B14F-4D97-AF65-F5344CB8AC3E}">
        <p14:creationId xmlns:p14="http://schemas.microsoft.com/office/powerpoint/2010/main" val="65710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2"/>
            <a:ext cx="18653760" cy="7056120"/>
          </a:xfrm>
        </p:spPr>
        <p:txBody>
          <a:bodyPr/>
          <a:lstStyle/>
          <a:p>
            <a:r>
              <a:rPr lang="fr-FR"/>
              <a:t>Modifiez le style du titre</a:t>
            </a:r>
            <a:endParaRPr lang="en-US"/>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D2C4A49D-1D79-904B-921D-7B7625E7EA0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95113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2C4A49D-1D79-904B-921D-7B7625E7EA0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82501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87632" y="6324600"/>
            <a:ext cx="11849100" cy="134820662"/>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632711" y="6324600"/>
            <a:ext cx="35189160" cy="1348206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2C4A49D-1D79-904B-921D-7B7625E7EA0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53309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2C4A49D-1D79-904B-921D-7B7625E7EA0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355633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fr-FR"/>
              <a:t>Modifiez le style du titre</a:t>
            </a:r>
            <a:endParaRPr lang="en-US"/>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2C4A49D-1D79-904B-921D-7B7625E7EA0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362768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632712" y="36865560"/>
            <a:ext cx="23519129" cy="10427970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26517600" y="36865560"/>
            <a:ext cx="23519131" cy="10427970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D2C4A49D-1D79-904B-921D-7B7625E7EA0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10306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318262"/>
            <a:ext cx="19751040" cy="54864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097280" y="7368542"/>
            <a:ext cx="9696451"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fr-FR"/>
              <a:t>Modifiez les styles du texte du masque</a:t>
            </a:r>
          </a:p>
        </p:txBody>
      </p:sp>
      <p:sp>
        <p:nvSpPr>
          <p:cNvPr id="4" name="Content Placeholder 3"/>
          <p:cNvSpPr>
            <a:spLocks noGrp="1"/>
          </p:cNvSpPr>
          <p:nvPr>
            <p:ph sz="half" idx="2"/>
          </p:nvPr>
        </p:nvSpPr>
        <p:spPr>
          <a:xfrm>
            <a:off x="1097280" y="10439400"/>
            <a:ext cx="9696451"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11148061" y="7368542"/>
            <a:ext cx="9700260"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fr-FR"/>
              <a:t>Modifiez les styles du texte du masque</a:t>
            </a:r>
          </a:p>
        </p:txBody>
      </p:sp>
      <p:sp>
        <p:nvSpPr>
          <p:cNvPr id="6" name="Content Placeholder 5"/>
          <p:cNvSpPr>
            <a:spLocks noGrp="1"/>
          </p:cNvSpPr>
          <p:nvPr>
            <p:ph sz="quarter" idx="4"/>
          </p:nvPr>
        </p:nvSpPr>
        <p:spPr>
          <a:xfrm>
            <a:off x="11148061" y="10439400"/>
            <a:ext cx="9700260"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2C4A49D-1D79-904B-921D-7B7625E7EA06}"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308967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2C4A49D-1D79-904B-921D-7B7625E7EA06}"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17721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4A49D-1D79-904B-921D-7B7625E7EA06}"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91391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97281" y="1310640"/>
            <a:ext cx="7219951" cy="5577840"/>
          </a:xfrm>
        </p:spPr>
        <p:txBody>
          <a:bodyPr anchor="b"/>
          <a:lstStyle>
            <a:lvl1pPr algn="l">
              <a:defRPr sz="6900" b="1"/>
            </a:lvl1pPr>
          </a:lstStyle>
          <a:p>
            <a:r>
              <a:rPr lang="fr-FR"/>
              <a:t>Modifiez le style du titre</a:t>
            </a:r>
            <a:endParaRPr lang="en-US"/>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097281" y="6888483"/>
            <a:ext cx="7219951" cy="225171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2C4A49D-1D79-904B-921D-7B7625E7EA0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23336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2"/>
          </a:xfrm>
        </p:spPr>
        <p:txBody>
          <a:bodyPr anchor="b"/>
          <a:lstStyle>
            <a:lvl1pPr algn="l">
              <a:defRPr sz="6900" b="1"/>
            </a:lvl1pPr>
          </a:lstStyle>
          <a:p>
            <a:r>
              <a:rPr lang="fr-FR"/>
              <a:t>Modifiez le style du titre</a:t>
            </a:r>
            <a:endParaRPr lang="en-US"/>
          </a:p>
        </p:txBody>
      </p:sp>
      <p:sp>
        <p:nvSpPr>
          <p:cNvPr id="3" name="Picture Placeholder 2"/>
          <p:cNvSpPr>
            <a:spLocks noGrp="1"/>
          </p:cNvSpPr>
          <p:nvPr>
            <p:ph type="pic" idx="1"/>
          </p:nvPr>
        </p:nvSpPr>
        <p:spPr>
          <a:xfrm>
            <a:off x="4301491" y="2941320"/>
            <a:ext cx="13167360" cy="1975104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r>
              <a:rPr lang="fr-FR"/>
              <a:t>Cliquez sur l'icône pour ajouter une image</a:t>
            </a:r>
            <a:endParaRPr lang="en-US"/>
          </a:p>
        </p:txBody>
      </p:sp>
      <p:sp>
        <p:nvSpPr>
          <p:cNvPr id="4" name="Text Placeholder 3"/>
          <p:cNvSpPr>
            <a:spLocks noGrp="1"/>
          </p:cNvSpPr>
          <p:nvPr>
            <p:ph type="body" sz="half" idx="2"/>
          </p:nvPr>
        </p:nvSpPr>
        <p:spPr>
          <a:xfrm>
            <a:off x="4301491" y="25763222"/>
            <a:ext cx="13167360" cy="386333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2C4A49D-1D79-904B-921D-7B7625E7EA0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88567-67DA-8D40-A10C-301090538327}" type="slidenum">
              <a:rPr lang="en-US" smtClean="0"/>
              <a:t>‹#›</a:t>
            </a:fld>
            <a:endParaRPr lang="en-US"/>
          </a:p>
        </p:txBody>
      </p:sp>
    </p:spTree>
    <p:extLst>
      <p:ext uri="{BB962C8B-B14F-4D97-AF65-F5344CB8AC3E}">
        <p14:creationId xmlns:p14="http://schemas.microsoft.com/office/powerpoint/2010/main" val="6674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2"/>
            <a:ext cx="19751040" cy="5486400"/>
          </a:xfrm>
          <a:prstGeom prst="rect">
            <a:avLst/>
          </a:prstGeom>
        </p:spPr>
        <p:txBody>
          <a:bodyPr vert="horz" lIns="313502" tIns="156751" rIns="313502" bIns="156751" rtlCol="0" anchor="ctr">
            <a:normAutofit/>
          </a:bodyPr>
          <a:lstStyle/>
          <a:p>
            <a:r>
              <a:rPr lang="fr-FR"/>
              <a:t>Modifiez le style du titre</a:t>
            </a:r>
            <a:endParaRPr lang="en-US"/>
          </a:p>
        </p:txBody>
      </p:sp>
      <p:sp>
        <p:nvSpPr>
          <p:cNvPr id="3" name="Text Placeholder 2"/>
          <p:cNvSpPr>
            <a:spLocks noGrp="1"/>
          </p:cNvSpPr>
          <p:nvPr>
            <p:ph type="body" idx="1"/>
          </p:nvPr>
        </p:nvSpPr>
        <p:spPr>
          <a:xfrm>
            <a:off x="1097280" y="7680963"/>
            <a:ext cx="19751040" cy="21724622"/>
          </a:xfrm>
          <a:prstGeom prst="rect">
            <a:avLst/>
          </a:prstGeom>
        </p:spPr>
        <p:txBody>
          <a:bodyPr vert="horz" lIns="313502" tIns="156751" rIns="313502" bIns="156751"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97280" y="30510482"/>
            <a:ext cx="5120640" cy="17526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D2C4A49D-1D79-904B-921D-7B7625E7EA06}" type="datetimeFigureOut">
              <a:rPr lang="en-US" smtClean="0"/>
              <a:t>2/5/2020</a:t>
            </a:fld>
            <a:endParaRPr lang="en-US"/>
          </a:p>
        </p:txBody>
      </p:sp>
      <p:sp>
        <p:nvSpPr>
          <p:cNvPr id="5" name="Footer Placeholder 4"/>
          <p:cNvSpPr>
            <a:spLocks noGrp="1"/>
          </p:cNvSpPr>
          <p:nvPr>
            <p:ph type="ftr" sz="quarter" idx="3"/>
          </p:nvPr>
        </p:nvSpPr>
        <p:spPr>
          <a:xfrm>
            <a:off x="7498080" y="30510482"/>
            <a:ext cx="6949440" cy="17526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30510482"/>
            <a:ext cx="5120640" cy="17526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80A88567-67DA-8D40-A10C-301090538327}" type="slidenum">
              <a:rPr lang="en-US" smtClean="0"/>
              <a:t>‹#›</a:t>
            </a:fld>
            <a:endParaRPr lang="en-US"/>
          </a:p>
        </p:txBody>
      </p:sp>
    </p:spTree>
    <p:extLst>
      <p:ext uri="{BB962C8B-B14F-4D97-AF65-F5344CB8AC3E}">
        <p14:creationId xmlns:p14="http://schemas.microsoft.com/office/powerpoint/2010/main" val="21755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flipV="1">
            <a:off x="0" y="31322984"/>
            <a:ext cx="21945600" cy="46854"/>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7302" y="2904444"/>
            <a:ext cx="20829895" cy="1446550"/>
          </a:xfrm>
          <a:prstGeom prst="rect">
            <a:avLst/>
          </a:prstGeom>
          <a:noFill/>
        </p:spPr>
        <p:txBody>
          <a:bodyPr wrap="square" rtlCol="0">
            <a:spAutoFit/>
          </a:bodyPr>
          <a:lstStyle/>
          <a:p>
            <a:pPr algn="ctr"/>
            <a:r>
              <a:rPr lang="en-US" sz="4400" b="1" dirty="0" err="1">
                <a:solidFill>
                  <a:srgbClr val="7030A0"/>
                </a:solidFill>
                <a:latin typeface="Franklin Gothic Book" panose="020B0503020102020204" pitchFamily="34" charset="0"/>
                <a:cs typeface="Franklin Gothic Book"/>
              </a:rPr>
              <a:t>Optimisation</a:t>
            </a:r>
            <a:r>
              <a:rPr lang="en-US" sz="4400" b="1" dirty="0">
                <a:solidFill>
                  <a:srgbClr val="7030A0"/>
                </a:solidFill>
                <a:latin typeface="Franklin Gothic Book" panose="020B0503020102020204" pitchFamily="34" charset="0"/>
                <a:cs typeface="Franklin Gothic Book"/>
              </a:rPr>
              <a:t> de la Production Du </a:t>
            </a:r>
            <a:r>
              <a:rPr lang="en-US" sz="4400" b="1" dirty="0" err="1">
                <a:solidFill>
                  <a:srgbClr val="7030A0"/>
                </a:solidFill>
                <a:latin typeface="Franklin Gothic Book" panose="020B0503020102020204" pitchFamily="34" charset="0"/>
                <a:cs typeface="Franklin Gothic Book"/>
              </a:rPr>
              <a:t>Riz</a:t>
            </a:r>
            <a:r>
              <a:rPr lang="en-US" sz="4400" b="1" dirty="0">
                <a:solidFill>
                  <a:srgbClr val="7030A0"/>
                </a:solidFill>
                <a:latin typeface="Franklin Gothic Book" panose="020B0503020102020204" pitchFamily="34" charset="0"/>
                <a:cs typeface="Franklin Gothic Book"/>
              </a:rPr>
              <a:t> Dans le </a:t>
            </a:r>
            <a:r>
              <a:rPr lang="en-US" sz="4400" b="1" dirty="0" err="1">
                <a:solidFill>
                  <a:srgbClr val="7030A0"/>
                </a:solidFill>
                <a:latin typeface="Franklin Gothic Book" panose="020B0503020102020204" pitchFamily="34" charset="0"/>
                <a:cs typeface="Franklin Gothic Book"/>
              </a:rPr>
              <a:t>Perimetre</a:t>
            </a:r>
            <a:r>
              <a:rPr lang="en-US" sz="4400" b="1" dirty="0">
                <a:solidFill>
                  <a:srgbClr val="7030A0"/>
                </a:solidFill>
                <a:latin typeface="Franklin Gothic Book" panose="020B0503020102020204" pitchFamily="34" charset="0"/>
                <a:cs typeface="Franklin Gothic Book"/>
              </a:rPr>
              <a:t> </a:t>
            </a:r>
            <a:r>
              <a:rPr lang="en-US" sz="4400" b="1" dirty="0" err="1">
                <a:solidFill>
                  <a:srgbClr val="7030A0"/>
                </a:solidFill>
                <a:latin typeface="Franklin Gothic Book" panose="020B0503020102020204" pitchFamily="34" charset="0"/>
                <a:cs typeface="Franklin Gothic Book"/>
              </a:rPr>
              <a:t>Rizicole</a:t>
            </a:r>
            <a:r>
              <a:rPr lang="en-US" sz="4400" b="1" dirty="0">
                <a:solidFill>
                  <a:srgbClr val="7030A0"/>
                </a:solidFill>
                <a:latin typeface="Franklin Gothic Book" panose="020B0503020102020204" pitchFamily="34" charset="0"/>
                <a:cs typeface="Franklin Gothic Book"/>
              </a:rPr>
              <a:t> de </a:t>
            </a:r>
            <a:r>
              <a:rPr lang="en-US" sz="4400" b="1" dirty="0" err="1">
                <a:solidFill>
                  <a:srgbClr val="7030A0"/>
                </a:solidFill>
                <a:latin typeface="Franklin Gothic Book" panose="020B0503020102020204" pitchFamily="34" charset="0"/>
                <a:cs typeface="Franklin Gothic Book"/>
              </a:rPr>
              <a:t>Nanan</a:t>
            </a:r>
            <a:r>
              <a:rPr lang="en-US" sz="4400" b="1" dirty="0">
                <a:solidFill>
                  <a:srgbClr val="7030A0"/>
                </a:solidFill>
                <a:latin typeface="Franklin Gothic Book" panose="020B0503020102020204" pitchFamily="34" charset="0"/>
                <a:cs typeface="Franklin Gothic Book"/>
              </a:rPr>
              <a:t> (Yamoussoukro - Côte </a:t>
            </a:r>
            <a:r>
              <a:rPr lang="en-US" sz="4400" b="1" dirty="0" err="1">
                <a:solidFill>
                  <a:srgbClr val="7030A0"/>
                </a:solidFill>
                <a:latin typeface="Franklin Gothic Book" panose="020B0503020102020204" pitchFamily="34" charset="0"/>
                <a:cs typeface="Franklin Gothic Book"/>
              </a:rPr>
              <a:t>D’ivoire</a:t>
            </a:r>
            <a:r>
              <a:rPr lang="en-US" sz="4400" b="1" dirty="0">
                <a:solidFill>
                  <a:srgbClr val="7030A0"/>
                </a:solidFill>
                <a:latin typeface="Franklin Gothic Book" panose="020B0503020102020204" pitchFamily="34" charset="0"/>
                <a:cs typeface="Franklin Gothic Book"/>
              </a:rPr>
              <a:t>)</a:t>
            </a:r>
          </a:p>
        </p:txBody>
      </p:sp>
      <p:sp>
        <p:nvSpPr>
          <p:cNvPr id="15" name="TextBox 14"/>
          <p:cNvSpPr txBox="1"/>
          <p:nvPr/>
        </p:nvSpPr>
        <p:spPr>
          <a:xfrm>
            <a:off x="413610" y="5626349"/>
            <a:ext cx="10466695" cy="784830"/>
          </a:xfrm>
          <a:prstGeom prst="rect">
            <a:avLst/>
          </a:prstGeom>
          <a:noFill/>
        </p:spPr>
        <p:txBody>
          <a:bodyPr wrap="square" rtlCol="0">
            <a:spAutoFit/>
          </a:bodyPr>
          <a:lstStyle/>
          <a:p>
            <a:r>
              <a:rPr lang="fr-FR" sz="4500" b="1" dirty="0">
                <a:solidFill>
                  <a:srgbClr val="7030A0"/>
                </a:solidFill>
                <a:latin typeface="Franklin Gothic Book" panose="020B0503020102020204" pitchFamily="34" charset="0"/>
                <a:cs typeface="Franklin Gothic Book"/>
              </a:rPr>
              <a:t>But et objectifs clés du projet</a:t>
            </a:r>
          </a:p>
        </p:txBody>
      </p:sp>
      <p:sp>
        <p:nvSpPr>
          <p:cNvPr id="16" name="TextBox 15"/>
          <p:cNvSpPr txBox="1"/>
          <p:nvPr/>
        </p:nvSpPr>
        <p:spPr>
          <a:xfrm>
            <a:off x="174811" y="11556607"/>
            <a:ext cx="9211935" cy="784830"/>
          </a:xfrm>
          <a:prstGeom prst="rect">
            <a:avLst/>
          </a:prstGeom>
          <a:noFill/>
        </p:spPr>
        <p:txBody>
          <a:bodyPr wrap="square" rtlCol="0">
            <a:spAutoFit/>
          </a:bodyPr>
          <a:lstStyle/>
          <a:p>
            <a:r>
              <a:rPr lang="fr-FR" sz="4500" b="1" dirty="0">
                <a:solidFill>
                  <a:srgbClr val="7030A0"/>
                </a:solidFill>
                <a:latin typeface="Franklin Gothic Book" panose="020B0503020102020204" pitchFamily="34" charset="0"/>
                <a:cs typeface="Franklin Gothic Book"/>
              </a:rPr>
              <a:t>Approche et méthodes de recherche</a:t>
            </a:r>
            <a:endParaRPr lang="en-US" sz="4500" b="1" dirty="0">
              <a:solidFill>
                <a:srgbClr val="7030A0"/>
              </a:solidFill>
              <a:latin typeface="Franklin Gothic Book" panose="020B0503020102020204" pitchFamily="34" charset="0"/>
              <a:cs typeface="Franklin Gothic Book"/>
            </a:endParaRPr>
          </a:p>
        </p:txBody>
      </p:sp>
      <p:sp>
        <p:nvSpPr>
          <p:cNvPr id="17" name="TextBox 16"/>
          <p:cNvSpPr txBox="1"/>
          <p:nvPr/>
        </p:nvSpPr>
        <p:spPr>
          <a:xfrm>
            <a:off x="327302" y="15895675"/>
            <a:ext cx="6758295" cy="784830"/>
          </a:xfrm>
          <a:prstGeom prst="rect">
            <a:avLst/>
          </a:prstGeom>
          <a:noFill/>
        </p:spPr>
        <p:txBody>
          <a:bodyPr wrap="square" rtlCol="0">
            <a:spAutoFit/>
          </a:bodyPr>
          <a:lstStyle/>
          <a:p>
            <a:r>
              <a:rPr lang="en-US" sz="4500" b="1" dirty="0" err="1">
                <a:solidFill>
                  <a:srgbClr val="7030A0"/>
                </a:solidFill>
                <a:latin typeface="Franklin Gothic Book" panose="020B0503020102020204" pitchFamily="34" charset="0"/>
                <a:cs typeface="Franklin Gothic Book"/>
              </a:rPr>
              <a:t>Résultats</a:t>
            </a:r>
            <a:r>
              <a:rPr lang="en-US" sz="4500" b="1" dirty="0">
                <a:solidFill>
                  <a:srgbClr val="7030A0"/>
                </a:solidFill>
                <a:latin typeface="Franklin Gothic Book" panose="020B0503020102020204" pitchFamily="34" charset="0"/>
                <a:cs typeface="Franklin Gothic Book"/>
              </a:rPr>
              <a:t> et implications</a:t>
            </a:r>
          </a:p>
        </p:txBody>
      </p:sp>
      <p:sp>
        <p:nvSpPr>
          <p:cNvPr id="18" name="TextBox 17"/>
          <p:cNvSpPr txBox="1"/>
          <p:nvPr/>
        </p:nvSpPr>
        <p:spPr>
          <a:xfrm>
            <a:off x="261349" y="21110634"/>
            <a:ext cx="11060131" cy="784830"/>
          </a:xfrm>
          <a:prstGeom prst="rect">
            <a:avLst/>
          </a:prstGeom>
          <a:noFill/>
        </p:spPr>
        <p:txBody>
          <a:bodyPr wrap="square" rtlCol="0">
            <a:spAutoFit/>
          </a:bodyPr>
          <a:lstStyle/>
          <a:p>
            <a:r>
              <a:rPr lang="fr-FR" sz="4500" b="1" dirty="0">
                <a:solidFill>
                  <a:srgbClr val="7030A0"/>
                </a:solidFill>
                <a:latin typeface="Franklin Gothic Book" panose="020B0503020102020204" pitchFamily="34" charset="0"/>
                <a:cs typeface="Franklin Gothic Book"/>
              </a:rPr>
              <a:t>Contribution au renforcement des capacités</a:t>
            </a:r>
            <a:endParaRPr lang="en-US" sz="4500" b="1" dirty="0">
              <a:solidFill>
                <a:srgbClr val="7030A0"/>
              </a:solidFill>
              <a:latin typeface="Franklin Gothic Book" panose="020B0503020102020204" pitchFamily="34" charset="0"/>
              <a:cs typeface="Franklin Gothic Book"/>
            </a:endParaRPr>
          </a:p>
        </p:txBody>
      </p:sp>
      <p:sp>
        <p:nvSpPr>
          <p:cNvPr id="19" name="TextBox 18"/>
          <p:cNvSpPr txBox="1"/>
          <p:nvPr/>
        </p:nvSpPr>
        <p:spPr>
          <a:xfrm>
            <a:off x="164721" y="25982936"/>
            <a:ext cx="8790295" cy="784830"/>
          </a:xfrm>
          <a:prstGeom prst="rect">
            <a:avLst/>
          </a:prstGeom>
          <a:noFill/>
        </p:spPr>
        <p:txBody>
          <a:bodyPr wrap="square" rtlCol="0">
            <a:spAutoFit/>
          </a:bodyPr>
          <a:lstStyle/>
          <a:p>
            <a:r>
              <a:rPr lang="fr-FR" sz="4500" b="1" dirty="0">
                <a:solidFill>
                  <a:srgbClr val="7030A0"/>
                </a:solidFill>
                <a:latin typeface="Franklin Gothic Book" panose="020B0503020102020204" pitchFamily="34" charset="0"/>
                <a:cs typeface="Franklin Gothic Book"/>
              </a:rPr>
              <a:t>Pérennité et les prochaines étapes</a:t>
            </a:r>
            <a:endParaRPr lang="en-US" sz="4500" b="1" dirty="0">
              <a:solidFill>
                <a:srgbClr val="7030A0"/>
              </a:solidFill>
              <a:latin typeface="Franklin Gothic Book" panose="020B0503020102020204" pitchFamily="34" charset="0"/>
              <a:cs typeface="Franklin Gothic Book"/>
            </a:endParaRPr>
          </a:p>
        </p:txBody>
      </p:sp>
      <p:sp>
        <p:nvSpPr>
          <p:cNvPr id="20" name="TextBox 19"/>
          <p:cNvSpPr txBox="1"/>
          <p:nvPr/>
        </p:nvSpPr>
        <p:spPr>
          <a:xfrm>
            <a:off x="603413" y="4270537"/>
            <a:ext cx="20064981" cy="954107"/>
          </a:xfrm>
          <a:prstGeom prst="rect">
            <a:avLst/>
          </a:prstGeom>
          <a:noFill/>
        </p:spPr>
        <p:txBody>
          <a:bodyPr wrap="square" rtlCol="0">
            <a:spAutoFit/>
          </a:bodyPr>
          <a:lstStyle/>
          <a:p>
            <a:pPr algn="ctr"/>
            <a:r>
              <a:rPr lang="en-US" sz="2800" dirty="0" err="1">
                <a:latin typeface="Franklin Gothic Book" panose="020B0503020102020204" pitchFamily="34" charset="0"/>
              </a:rPr>
              <a:t>Equipe</a:t>
            </a:r>
            <a:r>
              <a:rPr lang="en-US" sz="2800" dirty="0">
                <a:latin typeface="Franklin Gothic Book" panose="020B0503020102020204" pitchFamily="34" charset="0"/>
              </a:rPr>
              <a:t> du </a:t>
            </a:r>
            <a:r>
              <a:rPr lang="en-US" sz="2800" dirty="0" err="1">
                <a:latin typeface="Franklin Gothic Book" panose="020B0503020102020204" pitchFamily="34" charset="0"/>
              </a:rPr>
              <a:t>projet</a:t>
            </a:r>
            <a:r>
              <a:rPr lang="en-US" sz="2800" dirty="0">
                <a:latin typeface="Franklin Gothic Book" panose="020B0503020102020204" pitchFamily="34" charset="0"/>
              </a:rPr>
              <a:t>: </a:t>
            </a:r>
            <a:r>
              <a:rPr lang="en-US" sz="2800" b="1" dirty="0">
                <a:latin typeface="Franklin Gothic Book" panose="020B0503020102020204" pitchFamily="34" charset="0"/>
              </a:rPr>
              <a:t>KONAN-</a:t>
            </a:r>
            <a:r>
              <a:rPr lang="en-US" sz="2800" b="1" dirty="0" err="1">
                <a:latin typeface="Franklin Gothic Book" panose="020B0503020102020204" pitchFamily="34" charset="0"/>
              </a:rPr>
              <a:t>WAIDHET</a:t>
            </a:r>
            <a:r>
              <a:rPr lang="en-US" sz="2800" dirty="0">
                <a:latin typeface="Franklin Gothic Book" panose="020B0503020102020204" pitchFamily="34" charset="0"/>
              </a:rPr>
              <a:t> Arthur Brice; </a:t>
            </a:r>
            <a:r>
              <a:rPr lang="en-US" sz="2800" b="1" dirty="0" err="1">
                <a:latin typeface="Franklin Gothic Book" panose="020B0503020102020204" pitchFamily="34" charset="0"/>
              </a:rPr>
              <a:t>ADAHI</a:t>
            </a:r>
            <a:r>
              <a:rPr lang="en-US" sz="2800" dirty="0">
                <a:latin typeface="Franklin Gothic Book" panose="020B0503020102020204" pitchFamily="34" charset="0"/>
              </a:rPr>
              <a:t> </a:t>
            </a:r>
            <a:r>
              <a:rPr lang="en-US" sz="2800" dirty="0" err="1">
                <a:latin typeface="Franklin Gothic Book" panose="020B0503020102020204" pitchFamily="34" charset="0"/>
              </a:rPr>
              <a:t>Botou</a:t>
            </a:r>
            <a:r>
              <a:rPr lang="en-US" sz="2800" dirty="0">
                <a:latin typeface="Franklin Gothic Book" panose="020B0503020102020204" pitchFamily="34" charset="0"/>
              </a:rPr>
              <a:t> Moise; </a:t>
            </a:r>
            <a:r>
              <a:rPr lang="en-US" sz="2800" b="1" dirty="0" err="1">
                <a:latin typeface="Franklin Gothic Book" panose="020B0503020102020204" pitchFamily="34" charset="0"/>
              </a:rPr>
              <a:t>ASSIDJO</a:t>
            </a:r>
            <a:r>
              <a:rPr lang="en-US" sz="2800" dirty="0">
                <a:latin typeface="Franklin Gothic Book" panose="020B0503020102020204" pitchFamily="34" charset="0"/>
              </a:rPr>
              <a:t> Emmanuel; </a:t>
            </a:r>
            <a:r>
              <a:rPr lang="en-US" sz="2800" b="1" dirty="0">
                <a:latin typeface="Franklin Gothic Book" panose="020B0503020102020204" pitchFamily="34" charset="0"/>
              </a:rPr>
              <a:t>YAO</a:t>
            </a:r>
            <a:r>
              <a:rPr lang="en-US" sz="2800" dirty="0">
                <a:latin typeface="Franklin Gothic Book" panose="020B0503020102020204" pitchFamily="34" charset="0"/>
              </a:rPr>
              <a:t> </a:t>
            </a:r>
            <a:r>
              <a:rPr lang="en-US" sz="2800" dirty="0" err="1">
                <a:latin typeface="Franklin Gothic Book" panose="020B0503020102020204" pitchFamily="34" charset="0"/>
              </a:rPr>
              <a:t>Affoue</a:t>
            </a:r>
            <a:r>
              <a:rPr lang="en-US" sz="2800" dirty="0">
                <a:latin typeface="Franklin Gothic Book" panose="020B0503020102020204" pitchFamily="34" charset="0"/>
              </a:rPr>
              <a:t> Berthe; </a:t>
            </a:r>
            <a:r>
              <a:rPr lang="en-US" sz="2800" dirty="0" err="1">
                <a:latin typeface="Franklin Gothic Book" panose="020B0503020102020204" pitchFamily="34" charset="0"/>
              </a:rPr>
              <a:t>Epouse</a:t>
            </a:r>
            <a:r>
              <a:rPr lang="en-US" sz="2800" dirty="0">
                <a:latin typeface="Franklin Gothic Book" panose="020B0503020102020204" pitchFamily="34" charset="0"/>
              </a:rPr>
              <a:t> </a:t>
            </a:r>
            <a:r>
              <a:rPr lang="en-US" sz="2800" b="1" dirty="0" err="1">
                <a:latin typeface="Franklin Gothic Book" panose="020B0503020102020204" pitchFamily="34" charset="0"/>
              </a:rPr>
              <a:t>TOURE</a:t>
            </a:r>
            <a:r>
              <a:rPr lang="en-US" sz="2800" b="1" dirty="0">
                <a:latin typeface="Franklin Gothic Book" panose="020B0503020102020204" pitchFamily="34" charset="0"/>
              </a:rPr>
              <a:t>; </a:t>
            </a:r>
            <a:r>
              <a:rPr lang="en-US" sz="2800" b="1" dirty="0" err="1">
                <a:latin typeface="Franklin Gothic Book" panose="020B0503020102020204" pitchFamily="34" charset="0"/>
              </a:rPr>
              <a:t>YESSOH</a:t>
            </a:r>
            <a:r>
              <a:rPr lang="en-US" sz="2800" dirty="0">
                <a:latin typeface="Franklin Gothic Book" panose="020B0503020102020204" pitchFamily="34" charset="0"/>
              </a:rPr>
              <a:t> Jean Marie; </a:t>
            </a:r>
            <a:r>
              <a:rPr lang="en-US" sz="2800" b="1" dirty="0" err="1">
                <a:latin typeface="Franklin Gothic Book" panose="020B0503020102020204" pitchFamily="34" charset="0"/>
              </a:rPr>
              <a:t>N’GUESSAN</a:t>
            </a:r>
            <a:r>
              <a:rPr lang="en-US" sz="2800" dirty="0">
                <a:latin typeface="Franklin Gothic Book" panose="020B0503020102020204" pitchFamily="34" charset="0"/>
              </a:rPr>
              <a:t> Konan Jean Yves</a:t>
            </a:r>
          </a:p>
        </p:txBody>
      </p:sp>
      <p:sp>
        <p:nvSpPr>
          <p:cNvPr id="25" name="TextBox 24"/>
          <p:cNvSpPr txBox="1"/>
          <p:nvPr/>
        </p:nvSpPr>
        <p:spPr>
          <a:xfrm>
            <a:off x="189741" y="6585752"/>
            <a:ext cx="17540251" cy="4524315"/>
          </a:xfrm>
          <a:prstGeom prst="rect">
            <a:avLst/>
          </a:prstGeom>
          <a:solidFill>
            <a:schemeClr val="bg1">
              <a:lumMod val="85000"/>
            </a:schemeClr>
          </a:solidFill>
        </p:spPr>
        <p:txBody>
          <a:bodyPr wrap="square" rtlCol="0">
            <a:spAutoFit/>
          </a:bodyPr>
          <a:lstStyle/>
          <a:p>
            <a:pPr algn="just"/>
            <a:r>
              <a:rPr lang="en-US" sz="3200" dirty="0" err="1">
                <a:latin typeface="Franklin Gothic Book" panose="020B0503020102020204" pitchFamily="34" charset="0"/>
              </a:rPr>
              <a:t>L’objectif</a:t>
            </a:r>
            <a:r>
              <a:rPr lang="en-US" sz="3200" dirty="0">
                <a:latin typeface="Franklin Gothic Book" panose="020B0503020102020204" pitchFamily="34" charset="0"/>
              </a:rPr>
              <a:t> global de </a:t>
            </a:r>
            <a:r>
              <a:rPr lang="en-US" sz="3200" dirty="0" err="1">
                <a:latin typeface="Franklin Gothic Book" panose="020B0503020102020204" pitchFamily="34" charset="0"/>
              </a:rPr>
              <a:t>ce</a:t>
            </a:r>
            <a:r>
              <a:rPr lang="en-US" sz="3200" dirty="0">
                <a:latin typeface="Franklin Gothic Book" panose="020B0503020102020204" pitchFamily="34" charset="0"/>
              </a:rPr>
              <a:t> travail </a:t>
            </a:r>
            <a:r>
              <a:rPr lang="en-US" sz="3200" dirty="0" err="1">
                <a:latin typeface="Franklin Gothic Book" panose="020B0503020102020204" pitchFamily="34" charset="0"/>
              </a:rPr>
              <a:t>est</a:t>
            </a:r>
            <a:r>
              <a:rPr lang="en-US" sz="3200" dirty="0">
                <a:latin typeface="Franklin Gothic Book" panose="020B0503020102020204" pitchFamily="34" charset="0"/>
              </a:rPr>
              <a:t> </a:t>
            </a:r>
            <a:r>
              <a:rPr lang="en-US" sz="3200" dirty="0" err="1">
                <a:latin typeface="Franklin Gothic Book" panose="020B0503020102020204" pitchFamily="34" charset="0"/>
              </a:rPr>
              <a:t>d’améliorer</a:t>
            </a:r>
            <a:r>
              <a:rPr lang="en-US" sz="3200" dirty="0">
                <a:latin typeface="Franklin Gothic Book" panose="020B0503020102020204" pitchFamily="34" charset="0"/>
              </a:rPr>
              <a:t> le </a:t>
            </a:r>
            <a:r>
              <a:rPr lang="en-US" sz="3200" dirty="0" err="1">
                <a:latin typeface="Franklin Gothic Book" panose="020B0503020102020204" pitchFamily="34" charset="0"/>
              </a:rPr>
              <a:t>rendement</a:t>
            </a:r>
            <a:r>
              <a:rPr lang="en-US" sz="3200" dirty="0">
                <a:latin typeface="Franklin Gothic Book" panose="020B0503020102020204" pitchFamily="34" charset="0"/>
              </a:rPr>
              <a:t> du </a:t>
            </a:r>
            <a:r>
              <a:rPr lang="en-US" sz="3200" dirty="0" err="1">
                <a:latin typeface="Franklin Gothic Book" panose="020B0503020102020204" pitchFamily="34" charset="0"/>
              </a:rPr>
              <a:t>riz</a:t>
            </a:r>
            <a:r>
              <a:rPr lang="en-US" sz="3200" dirty="0">
                <a:latin typeface="Franklin Gothic Book" panose="020B0503020102020204" pitchFamily="34" charset="0"/>
              </a:rPr>
              <a:t> sur </a:t>
            </a:r>
            <a:r>
              <a:rPr lang="en-US" sz="3200" dirty="0" err="1">
                <a:latin typeface="Franklin Gothic Book" panose="020B0503020102020204" pitchFamily="34" charset="0"/>
              </a:rPr>
              <a:t>ce</a:t>
            </a:r>
            <a:r>
              <a:rPr lang="en-US" sz="3200" dirty="0">
                <a:latin typeface="Franklin Gothic Book" panose="020B0503020102020204" pitchFamily="34" charset="0"/>
              </a:rPr>
              <a:t> </a:t>
            </a:r>
            <a:r>
              <a:rPr lang="en-US" sz="3200" dirty="0" err="1">
                <a:latin typeface="Franklin Gothic Book" panose="020B0503020102020204" pitchFamily="34" charset="0"/>
              </a:rPr>
              <a:t>périmetre</a:t>
            </a:r>
            <a:r>
              <a:rPr lang="en-US" sz="3200" dirty="0">
                <a:latin typeface="Franklin Gothic Book" panose="020B0503020102020204" pitchFamily="34" charset="0"/>
              </a:rPr>
              <a:t>. De </a:t>
            </a:r>
            <a:r>
              <a:rPr lang="en-US" sz="3200" dirty="0" err="1">
                <a:latin typeface="Franklin Gothic Book" panose="020B0503020102020204" pitchFamily="34" charset="0"/>
              </a:rPr>
              <a:t>façon</a:t>
            </a:r>
            <a:r>
              <a:rPr lang="en-US" sz="3200" dirty="0">
                <a:latin typeface="Franklin Gothic Book" panose="020B0503020102020204" pitchFamily="34" charset="0"/>
              </a:rPr>
              <a:t> </a:t>
            </a:r>
            <a:r>
              <a:rPr lang="en-US" sz="3200" dirty="0" err="1">
                <a:latin typeface="Franklin Gothic Book" panose="020B0503020102020204" pitchFamily="34" charset="0"/>
              </a:rPr>
              <a:t>spécifique</a:t>
            </a:r>
            <a:r>
              <a:rPr lang="en-US" sz="3200" dirty="0">
                <a:latin typeface="Franklin Gothic Book" panose="020B0503020102020204" pitchFamily="34" charset="0"/>
              </a:rPr>
              <a:t>, </a:t>
            </a:r>
            <a:r>
              <a:rPr lang="en-US" sz="3200" dirty="0" err="1">
                <a:latin typeface="Franklin Gothic Book" panose="020B0503020102020204" pitchFamily="34" charset="0"/>
              </a:rPr>
              <a:t>il</a:t>
            </a:r>
            <a:r>
              <a:rPr lang="en-US" sz="3200" dirty="0">
                <a:latin typeface="Franklin Gothic Book" panose="020B0503020102020204" pitchFamily="34" charset="0"/>
              </a:rPr>
              <a:t> </a:t>
            </a:r>
            <a:r>
              <a:rPr lang="en-US" sz="3200" dirty="0" err="1">
                <a:latin typeface="Franklin Gothic Book" panose="020B0503020102020204" pitchFamily="34" charset="0"/>
              </a:rPr>
              <a:t>s’agissait</a:t>
            </a:r>
            <a:r>
              <a:rPr lang="en-US" sz="3200" dirty="0">
                <a:latin typeface="Franklin Gothic Book" panose="020B0503020102020204" pitchFamily="34" charset="0"/>
              </a:rPr>
              <a:t> de: </a:t>
            </a:r>
          </a:p>
          <a:p>
            <a:pPr marL="571500" indent="-571500" algn="just">
              <a:buAutoNum type="romanLcParenBoth"/>
            </a:pPr>
            <a:r>
              <a:rPr lang="fr-FR" sz="3200" dirty="0">
                <a:latin typeface="Franklin Gothic Book" panose="020B0503020102020204" pitchFamily="34" charset="0"/>
              </a:rPr>
              <a:t>déterminer les indicateurs de performance du périmètre à savoir l’efficience  et la productivité et relever les problèmes de drainage; </a:t>
            </a:r>
          </a:p>
          <a:p>
            <a:pPr marL="571500" indent="-571500" algn="just">
              <a:buAutoNum type="romanLcParenBoth"/>
            </a:pPr>
            <a:r>
              <a:rPr lang="fr-FR" sz="3200" dirty="0">
                <a:latin typeface="Franklin Gothic Book" panose="020B0503020102020204" pitchFamily="34" charset="0"/>
              </a:rPr>
              <a:t>suivre la gestion des fertilisants et du calendrier agricole; </a:t>
            </a:r>
          </a:p>
          <a:p>
            <a:pPr marL="571500" indent="-571500" algn="just">
              <a:buAutoNum type="romanLcParenBoth"/>
            </a:pPr>
            <a:r>
              <a:rPr lang="fr-FR" sz="3200" dirty="0">
                <a:latin typeface="Franklin Gothic Book" panose="020B0503020102020204" pitchFamily="34" charset="0"/>
              </a:rPr>
              <a:t> faire une analyse de la gouvernance du périmètre par la COPRORIZ; </a:t>
            </a:r>
          </a:p>
          <a:p>
            <a:pPr marL="571500" indent="-571500" algn="just">
              <a:buAutoNum type="romanLcParenBoth"/>
            </a:pPr>
            <a:r>
              <a:rPr lang="fr-FR" sz="3200" dirty="0">
                <a:latin typeface="Franklin Gothic Book" panose="020B0503020102020204" pitchFamily="34" charset="0"/>
              </a:rPr>
              <a:t> renforcer les capacités techniques et organisationnelles  de la COPRORIZ à travers la réhabilitation et la maintenance des réseaux d’irrigation et de drainage ;  </a:t>
            </a:r>
          </a:p>
          <a:p>
            <a:pPr marL="571500" indent="-571500" algn="just">
              <a:buAutoNum type="romanLcParenBoth"/>
            </a:pPr>
            <a:r>
              <a:rPr lang="fr-FR" sz="3200" dirty="0">
                <a:latin typeface="Franklin Gothic Book" panose="020B0503020102020204" pitchFamily="34" charset="0"/>
              </a:rPr>
              <a:t>mettre en place un système de suivi-évaluation par l’usage d’outils d’aide à la décision.</a:t>
            </a:r>
            <a:endParaRPr lang="en-US" sz="3200" dirty="0">
              <a:latin typeface="Franklin Gothic Book" panose="020B0503020102020204" pitchFamily="34" charset="0"/>
            </a:endParaRPr>
          </a:p>
        </p:txBody>
      </p:sp>
      <p:sp>
        <p:nvSpPr>
          <p:cNvPr id="27" name="TextBox 26"/>
          <p:cNvSpPr txBox="1"/>
          <p:nvPr/>
        </p:nvSpPr>
        <p:spPr>
          <a:xfrm>
            <a:off x="174811" y="12445823"/>
            <a:ext cx="21320501" cy="3046988"/>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latin typeface="Franklin Gothic Book" panose="020B0503020102020204" pitchFamily="34" charset="0"/>
              </a:rPr>
              <a:t>Selon les objectifs du projet, la méthodologie s’est appuyée sur une approche collaborative dans laquelle chaque acteur était personnellement engagé. </a:t>
            </a:r>
          </a:p>
          <a:p>
            <a:pPr marL="457200" indent="-457200" algn="just">
              <a:buFont typeface="Arial" panose="020B0604020202020204" pitchFamily="34" charset="0"/>
              <a:buChar char="•"/>
            </a:pPr>
            <a:r>
              <a:rPr lang="fr-FR" sz="3200" dirty="0">
                <a:latin typeface="Franklin Gothic Book" panose="020B0503020102020204" pitchFamily="34" charset="0"/>
              </a:rPr>
              <a:t>Une analyse diagnostic du périmètre a permis de déceler les défaillances du système d’irrigation. </a:t>
            </a:r>
          </a:p>
          <a:p>
            <a:pPr marL="457200" indent="-457200" algn="just">
              <a:buFont typeface="Arial" panose="020B0604020202020204" pitchFamily="34" charset="0"/>
              <a:buChar char="•"/>
            </a:pPr>
            <a:r>
              <a:rPr lang="fr-FR" sz="3200" dirty="0">
                <a:latin typeface="Franklin Gothic Book" panose="020B0503020102020204" pitchFamily="34" charset="0"/>
              </a:rPr>
              <a:t>Par la suite, un accompagnement des riziculteurs à travers les travaux de labours, de semences et d’analyse des sols sur des parcelles expérimentales a été réalisé. </a:t>
            </a:r>
          </a:p>
          <a:p>
            <a:pPr marL="457200" indent="-457200" algn="just">
              <a:buFont typeface="Arial" panose="020B0604020202020204" pitchFamily="34" charset="0"/>
              <a:buChar char="•"/>
            </a:pPr>
            <a:r>
              <a:rPr lang="fr-FR" sz="3200" dirty="0">
                <a:latin typeface="Franklin Gothic Book" panose="020B0503020102020204" pitchFamily="34" charset="0"/>
              </a:rPr>
              <a:t>Ce travail a été complété par un  renforcement de capacité de la coopérative et l’utilisation d’outil d’aide à la décision</a:t>
            </a:r>
            <a:endParaRPr lang="en-US" sz="3200" dirty="0">
              <a:latin typeface="Franklin Gothic Book" panose="020B0503020102020204" pitchFamily="34" charset="0"/>
            </a:endParaRPr>
          </a:p>
        </p:txBody>
      </p:sp>
      <p:sp>
        <p:nvSpPr>
          <p:cNvPr id="28" name="TextBox 27"/>
          <p:cNvSpPr txBox="1"/>
          <p:nvPr/>
        </p:nvSpPr>
        <p:spPr>
          <a:xfrm>
            <a:off x="189741" y="16829567"/>
            <a:ext cx="17166047" cy="4031873"/>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Franklin Gothic Book" panose="020B0503020102020204" pitchFamily="34" charset="0"/>
              </a:rPr>
              <a:t>Les résultats révèlent une très forte perméabilité des sols et une mauvaise gestion de l’eau d’irrigation avec pour conséquence  une faible efficience globale de l’irrigation de l’ordre de 35%. </a:t>
            </a:r>
          </a:p>
          <a:p>
            <a:pPr marL="457200" indent="-457200">
              <a:buFont typeface="Arial" panose="020B0604020202020204" pitchFamily="34" charset="0"/>
              <a:buChar char="•"/>
            </a:pPr>
            <a:r>
              <a:rPr lang="fr-FR" sz="3200" dirty="0">
                <a:latin typeface="Franklin Gothic Book" panose="020B0503020102020204" pitchFamily="34" charset="0"/>
              </a:rPr>
              <a:t>L’accompagnement des paysans a permis une nette amélioration du rendement sur les parcelles expérimentales passant ainsi de 4,5 t/ha à 7,3t/ha. </a:t>
            </a:r>
          </a:p>
          <a:p>
            <a:pPr marL="457200" indent="-457200">
              <a:buFont typeface="Arial" panose="020B0604020202020204" pitchFamily="34" charset="0"/>
              <a:buChar char="•"/>
            </a:pPr>
            <a:r>
              <a:rPr lang="fr-FR" sz="3200" dirty="0">
                <a:latin typeface="Franklin Gothic Book" panose="020B0503020102020204" pitchFamily="34" charset="0"/>
              </a:rPr>
              <a:t>Il serait nécessaire de tenir compte des paramètres in-situ dans l’évaluation des indicateurs de performance et aussi inculquer aux riziculteurs, un changement de paradigme pour une meilleure gestion du périmètre.</a:t>
            </a:r>
            <a:endParaRPr lang="en-US" sz="3200" dirty="0">
              <a:latin typeface="Franklin Gothic Book" panose="020B0503020102020204" pitchFamily="34" charset="0"/>
            </a:endParaRPr>
          </a:p>
        </p:txBody>
      </p:sp>
      <p:sp>
        <p:nvSpPr>
          <p:cNvPr id="29" name="TextBox 28"/>
          <p:cNvSpPr txBox="1"/>
          <p:nvPr/>
        </p:nvSpPr>
        <p:spPr>
          <a:xfrm>
            <a:off x="158617" y="22049133"/>
            <a:ext cx="16575168" cy="3539430"/>
          </a:xfrm>
          <a:prstGeom prst="rect">
            <a:avLst/>
          </a:prstGeom>
          <a:noFill/>
        </p:spPr>
        <p:txBody>
          <a:bodyPr wrap="square" rtlCol="0">
            <a:spAutoFit/>
          </a:bodyPr>
          <a:lstStyle/>
          <a:p>
            <a:pPr marL="457200" indent="-457200">
              <a:buFont typeface="Arial" panose="020B0604020202020204" pitchFamily="34" charset="0"/>
              <a:buChar char="•"/>
            </a:pPr>
            <a:r>
              <a:rPr lang="fr-FR" sz="3200" dirty="0">
                <a:latin typeface="Franklin Gothic Book" panose="020B0503020102020204" pitchFamily="34" charset="0"/>
              </a:rPr>
              <a:t>Le projet a permis de constituer « un groupe » composé de chercheurs, de techniciens, d’étudiants et des représentants de la coopérative qui ont été initiés aux problèmes de gouvernance, de gestion des ressources en eau et de maintenance des réseaux d’irrigation et de drainage. </a:t>
            </a:r>
          </a:p>
          <a:p>
            <a:pPr marL="457200" indent="-457200">
              <a:buFont typeface="Arial" panose="020B0604020202020204" pitchFamily="34" charset="0"/>
              <a:buChar char="•"/>
            </a:pPr>
            <a:r>
              <a:rPr lang="fr-FR" sz="3200" dirty="0">
                <a:latin typeface="Franklin Gothic Book" panose="020B0503020102020204" pitchFamily="34" charset="0"/>
              </a:rPr>
              <a:t>L’acquisition d’un drone est l’un des points de satisfaction de ce projet qui nous introduit dans l’agriculture intelligente avec l’initiation au pilotage et au traitement des données issues de cet outil.</a:t>
            </a:r>
            <a:endParaRPr lang="en-US" sz="3200" dirty="0">
              <a:latin typeface="Franklin Gothic Book" panose="020B0503020102020204" pitchFamily="34" charset="0"/>
            </a:endParaRPr>
          </a:p>
        </p:txBody>
      </p:sp>
      <p:sp>
        <p:nvSpPr>
          <p:cNvPr id="30" name="TextBox 29"/>
          <p:cNvSpPr txBox="1"/>
          <p:nvPr/>
        </p:nvSpPr>
        <p:spPr>
          <a:xfrm>
            <a:off x="174811" y="27048127"/>
            <a:ext cx="21609075" cy="4031873"/>
          </a:xfrm>
          <a:prstGeom prst="rect">
            <a:avLst/>
          </a:prstGeom>
          <a:solidFill>
            <a:schemeClr val="bg1">
              <a:lumMod val="85000"/>
            </a:schemeClr>
          </a:solidFill>
        </p:spPr>
        <p:txBody>
          <a:bodyPr wrap="square" rtlCol="0">
            <a:spAutoFit/>
          </a:bodyPr>
          <a:lstStyle/>
          <a:p>
            <a:pPr marL="457200" indent="-457200">
              <a:buFont typeface="Arial" panose="020B0604020202020204" pitchFamily="34" charset="0"/>
              <a:buChar char="•"/>
            </a:pPr>
            <a:r>
              <a:rPr lang="fr-FR" sz="3200" dirty="0">
                <a:latin typeface="Franklin Gothic Book" panose="020B0503020102020204" pitchFamily="34" charset="0"/>
              </a:rPr>
              <a:t>Les performances du drone seront évalués  sur d’autres cycles de culture. </a:t>
            </a:r>
          </a:p>
          <a:p>
            <a:pPr marL="457200" indent="-457200">
              <a:buFont typeface="Arial" panose="020B0604020202020204" pitchFamily="34" charset="0"/>
              <a:buChar char="•"/>
            </a:pPr>
            <a:r>
              <a:rPr lang="fr-FR" sz="3200" dirty="0">
                <a:latin typeface="Franklin Gothic Book" panose="020B0503020102020204" pitchFamily="34" charset="0"/>
              </a:rPr>
              <a:t>Le renforcement des capacités des riziculteurs sur la bonne pratique de l’irrigation ainsi que l’accompagnement se poursuivra. </a:t>
            </a:r>
          </a:p>
          <a:p>
            <a:pPr marL="457200" indent="-457200">
              <a:buFont typeface="Arial" panose="020B0604020202020204" pitchFamily="34" charset="0"/>
              <a:buChar char="•"/>
            </a:pPr>
            <a:r>
              <a:rPr lang="fr-FR" sz="3200" dirty="0">
                <a:latin typeface="Franklin Gothic Book" panose="020B0503020102020204" pitchFamily="34" charset="0"/>
              </a:rPr>
              <a:t>L’achèvement du système d’information devant aboutir a un site web est un atout motivant pour l’amélioration des rendements et des partenariats. </a:t>
            </a:r>
          </a:p>
          <a:p>
            <a:pPr marL="457200" indent="-457200">
              <a:buFont typeface="Arial" panose="020B0604020202020204" pitchFamily="34" charset="0"/>
              <a:buChar char="•"/>
            </a:pPr>
            <a:r>
              <a:rPr lang="fr-FR" sz="3200" dirty="0">
                <a:latin typeface="Franklin Gothic Book" panose="020B0503020102020204" pitchFamily="34" charset="0"/>
              </a:rPr>
              <a:t>Un atelier de restitution des résultats est prévu. </a:t>
            </a:r>
          </a:p>
          <a:p>
            <a:pPr marL="457200" indent="-457200">
              <a:buFont typeface="Arial" panose="020B0604020202020204" pitchFamily="34" charset="0"/>
              <a:buChar char="•"/>
            </a:pPr>
            <a:r>
              <a:rPr lang="fr-FR" sz="3200" dirty="0">
                <a:latin typeface="Franklin Gothic Book" panose="020B0503020102020204" pitchFamily="34" charset="0"/>
              </a:rPr>
              <a:t>Un sujet de recherche doctorale sur l’apport de l’intelligence artificielle pour améliorer les performances hydrauliques du périmètre et corriger la perméabilité des sols nous donnera une présence régulière sur ce périmètre.</a:t>
            </a:r>
          </a:p>
        </p:txBody>
      </p:sp>
      <p:sp>
        <p:nvSpPr>
          <p:cNvPr id="31" name="TextBox 30"/>
          <p:cNvSpPr txBox="1"/>
          <p:nvPr/>
        </p:nvSpPr>
        <p:spPr>
          <a:xfrm>
            <a:off x="9003154" y="31719224"/>
            <a:ext cx="3981398" cy="954107"/>
          </a:xfrm>
          <a:prstGeom prst="rect">
            <a:avLst/>
          </a:prstGeom>
          <a:noFill/>
        </p:spPr>
        <p:txBody>
          <a:bodyPr wrap="square" rtlCol="0">
            <a:spAutoFit/>
          </a:bodyPr>
          <a:lstStyle/>
          <a:p>
            <a:pPr algn="ctr"/>
            <a:r>
              <a:rPr lang="en-US" sz="2800" b="1" dirty="0">
                <a:solidFill>
                  <a:srgbClr val="92D050"/>
                </a:solidFill>
                <a:latin typeface="Franklin Gothic Book" panose="020B0503020102020204" pitchFamily="34" charset="0"/>
                <a:cs typeface="Neo Sans Std"/>
              </a:rPr>
              <a:t>www.scinnovent.org </a:t>
            </a:r>
          </a:p>
          <a:p>
            <a:pPr algn="ctr"/>
            <a:r>
              <a:rPr lang="en-US" sz="2800" b="1" dirty="0">
                <a:solidFill>
                  <a:srgbClr val="92D050"/>
                </a:solidFill>
                <a:latin typeface="Franklin Gothic Book" panose="020B0503020102020204" pitchFamily="34" charset="0"/>
                <a:cs typeface="Neo Sans Std"/>
              </a:rPr>
              <a:t>www.sgciafrica.org </a:t>
            </a:r>
          </a:p>
        </p:txBody>
      </p:sp>
      <p:pic>
        <p:nvPicPr>
          <p:cNvPr id="26" name="Picture 25" descr="A close up of a logo&#10;&#10;Description generated with high confidence"/>
          <p:cNvPicPr/>
          <p:nvPr/>
        </p:nvPicPr>
        <p:blipFill rotWithShape="1">
          <a:blip r:embed="rId3" cstate="print">
            <a:extLst>
              <a:ext uri="{28A0092B-C50C-407E-A947-70E740481C1C}">
                <a14:useLocalDpi xmlns:a14="http://schemas.microsoft.com/office/drawing/2010/main" val="0"/>
              </a:ext>
            </a:extLst>
          </a:blip>
          <a:srcRect l="8277" t="29576" r="8372" b="41451"/>
          <a:stretch/>
        </p:blipFill>
        <p:spPr bwMode="auto">
          <a:xfrm>
            <a:off x="6798730" y="223704"/>
            <a:ext cx="8679596" cy="2450174"/>
          </a:xfrm>
          <a:prstGeom prst="rect">
            <a:avLst/>
          </a:prstGeom>
          <a:ln>
            <a:noFill/>
          </a:ln>
          <a:extLst>
            <a:ext uri="{53640926-AAD7-44D8-BBD7-CCE9431645EC}">
              <a14:shadowObscured xmlns:a14="http://schemas.microsoft.com/office/drawing/2010/main"/>
            </a:ext>
          </a:extLst>
        </p:spPr>
      </p:pic>
      <p:pic>
        <p:nvPicPr>
          <p:cNvPr id="34" name="Picture 33"/>
          <p:cNvPicPr/>
          <p:nvPr/>
        </p:nvPicPr>
        <p:blipFill>
          <a:blip r:embed="rId4">
            <a:extLst>
              <a:ext uri="{28A0092B-C50C-407E-A947-70E740481C1C}">
                <a14:useLocalDpi xmlns:a14="http://schemas.microsoft.com/office/drawing/2010/main" val="0"/>
              </a:ext>
            </a:extLst>
          </a:blip>
          <a:srcRect/>
          <a:stretch>
            <a:fillRect/>
          </a:stretch>
        </p:blipFill>
        <p:spPr bwMode="auto">
          <a:xfrm>
            <a:off x="46843" y="107478"/>
            <a:ext cx="4645220" cy="2287517"/>
          </a:xfrm>
          <a:prstGeom prst="rect">
            <a:avLst/>
          </a:prstGeom>
          <a:noFill/>
          <a:ln>
            <a:noFill/>
          </a:ln>
        </p:spPr>
      </p:pic>
      <p:pic>
        <p:nvPicPr>
          <p:cNvPr id="36" name="Picture 35" descr="Home"/>
          <p:cNvPicPr/>
          <p:nvPr/>
        </p:nvPicPr>
        <p:blipFill>
          <a:blip r:embed="rId5">
            <a:extLst>
              <a:ext uri="{28A0092B-C50C-407E-A947-70E740481C1C}">
                <a14:useLocalDpi xmlns:a14="http://schemas.microsoft.com/office/drawing/2010/main" val="0"/>
              </a:ext>
            </a:extLst>
          </a:blip>
          <a:srcRect/>
          <a:stretch>
            <a:fillRect/>
          </a:stretch>
        </p:blipFill>
        <p:spPr bwMode="auto">
          <a:xfrm>
            <a:off x="20472619" y="31570770"/>
            <a:ext cx="1222274" cy="11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emblem FINAL NYINGEN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3575" y="31424557"/>
            <a:ext cx="1187039" cy="130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p:nvPr/>
        </p:nvPicPr>
        <p:blipFill>
          <a:blip r:embed="rId7">
            <a:extLst>
              <a:ext uri="{28A0092B-C50C-407E-A947-70E740481C1C}">
                <a14:useLocalDpi xmlns:a14="http://schemas.microsoft.com/office/drawing/2010/main" val="0"/>
              </a:ext>
            </a:extLst>
          </a:blip>
          <a:srcRect/>
          <a:stretch>
            <a:fillRect/>
          </a:stretch>
        </p:blipFill>
        <p:spPr bwMode="auto">
          <a:xfrm>
            <a:off x="487526" y="31369837"/>
            <a:ext cx="8859674" cy="1314657"/>
          </a:xfrm>
          <a:prstGeom prst="rect">
            <a:avLst/>
          </a:prstGeom>
          <a:noFill/>
          <a:ln>
            <a:noFill/>
          </a:ln>
          <a:extLst/>
        </p:spPr>
      </p:pic>
      <p:pic>
        <p:nvPicPr>
          <p:cNvPr id="39" name="Image 38"/>
          <p:cNvPicPr>
            <a:picLocks noChangeAspect="1"/>
          </p:cNvPicPr>
          <p:nvPr/>
        </p:nvPicPr>
        <p:blipFill>
          <a:blip r:embed="rId8"/>
          <a:stretch>
            <a:fillRect/>
          </a:stretch>
        </p:blipFill>
        <p:spPr>
          <a:xfrm>
            <a:off x="13232986" y="31601867"/>
            <a:ext cx="1709692" cy="1188823"/>
          </a:xfrm>
          <a:prstGeom prst="rect">
            <a:avLst/>
          </a:prstGeom>
        </p:spPr>
      </p:pic>
      <p:pic>
        <p:nvPicPr>
          <p:cNvPr id="40" name="Image 39"/>
          <p:cNvPicPr>
            <a:picLocks noChangeAspect="1"/>
          </p:cNvPicPr>
          <p:nvPr/>
        </p:nvPicPr>
        <p:blipFill>
          <a:blip r:embed="rId9"/>
          <a:stretch>
            <a:fillRect/>
          </a:stretch>
        </p:blipFill>
        <p:spPr>
          <a:xfrm>
            <a:off x="15478326" y="31570770"/>
            <a:ext cx="2772227" cy="1278673"/>
          </a:xfrm>
          <a:prstGeom prst="rect">
            <a:avLst/>
          </a:prstGeom>
        </p:spPr>
      </p:pic>
      <p:pic>
        <p:nvPicPr>
          <p:cNvPr id="43" name="Image 42"/>
          <p:cNvPicPr/>
          <p:nvPr/>
        </p:nvPicPr>
        <p:blipFill>
          <a:blip r:embed="rId10">
            <a:extLst>
              <a:ext uri="{28A0092B-C50C-407E-A947-70E740481C1C}">
                <a14:useLocalDpi xmlns:a14="http://schemas.microsoft.com/office/drawing/2010/main" val="0"/>
              </a:ext>
            </a:extLst>
          </a:blip>
          <a:srcRect/>
          <a:stretch>
            <a:fillRect/>
          </a:stretch>
        </p:blipFill>
        <p:spPr bwMode="auto">
          <a:xfrm>
            <a:off x="17145000" y="15641874"/>
            <a:ext cx="4759123" cy="3229850"/>
          </a:xfrm>
          <a:prstGeom prst="rect">
            <a:avLst/>
          </a:prstGeom>
          <a:noFill/>
          <a:ln>
            <a:noFill/>
          </a:ln>
        </p:spPr>
      </p:pic>
      <p:pic>
        <p:nvPicPr>
          <p:cNvPr id="45" name="Image 44" descr="Afficher l’image source"/>
          <p:cNvPicPr/>
          <p:nvPr/>
        </p:nvPicPr>
        <p:blipFill>
          <a:blip r:embed="rId11">
            <a:extLst>
              <a:ext uri="{28A0092B-C50C-407E-A947-70E740481C1C}">
                <a14:useLocalDpi xmlns:a14="http://schemas.microsoft.com/office/drawing/2010/main" val="0"/>
              </a:ext>
            </a:extLst>
          </a:blip>
          <a:srcRect/>
          <a:stretch>
            <a:fillRect/>
          </a:stretch>
        </p:blipFill>
        <p:spPr bwMode="auto">
          <a:xfrm>
            <a:off x="17144999" y="22195149"/>
            <a:ext cx="4464193" cy="3539430"/>
          </a:xfrm>
          <a:prstGeom prst="rect">
            <a:avLst/>
          </a:prstGeom>
          <a:noFill/>
          <a:ln>
            <a:noFill/>
          </a:ln>
        </p:spPr>
      </p:pic>
      <p:pic>
        <p:nvPicPr>
          <p:cNvPr id="46" name="Picture 2"/>
          <p:cNvPicPr/>
          <p:nvPr/>
        </p:nvPicPr>
        <p:blipFill>
          <a:blip r:embed="rId12">
            <a:extLst>
              <a:ext uri="{28A0092B-C50C-407E-A947-70E740481C1C}">
                <a14:useLocalDpi xmlns:a14="http://schemas.microsoft.com/office/drawing/2010/main" val="0"/>
              </a:ext>
            </a:extLst>
          </a:blip>
          <a:srcRect/>
          <a:stretch>
            <a:fillRect/>
          </a:stretch>
        </p:blipFill>
        <p:spPr bwMode="auto">
          <a:xfrm>
            <a:off x="17784801" y="8684694"/>
            <a:ext cx="3955538" cy="2965850"/>
          </a:xfrm>
          <a:prstGeom prst="rect">
            <a:avLst/>
          </a:prstGeom>
          <a:noFill/>
          <a:ln>
            <a:noFill/>
          </a:ln>
          <a:extLst/>
        </p:spPr>
      </p:pic>
      <p:pic>
        <p:nvPicPr>
          <p:cNvPr id="47" name="Image 46" descr="E:\DCIM1\IMG_20190825_170729.jpg"/>
          <p:cNvPicPr/>
          <p:nvPr/>
        </p:nvPicPr>
        <p:blipFill>
          <a:blip r:embed="rId13" cstate="print"/>
          <a:srcRect/>
          <a:stretch>
            <a:fillRect/>
          </a:stretch>
        </p:blipFill>
        <p:spPr bwMode="auto">
          <a:xfrm>
            <a:off x="17145000" y="19080965"/>
            <a:ext cx="4595339" cy="2904943"/>
          </a:xfrm>
          <a:prstGeom prst="rect">
            <a:avLst/>
          </a:prstGeom>
          <a:noFill/>
          <a:ln w="9525">
            <a:noFill/>
            <a:miter lim="800000"/>
            <a:headEnd/>
            <a:tailEnd/>
          </a:ln>
        </p:spPr>
      </p:pic>
      <p:pic>
        <p:nvPicPr>
          <p:cNvPr id="48" name="Image 47"/>
          <p:cNvPicPr/>
          <p:nvPr/>
        </p:nvPicPr>
        <p:blipFill>
          <a:blip r:embed="rId14"/>
          <a:srcRect/>
          <a:stretch>
            <a:fillRect/>
          </a:stretch>
        </p:blipFill>
        <p:spPr bwMode="auto">
          <a:xfrm>
            <a:off x="17800320" y="5224644"/>
            <a:ext cx="3879612" cy="3370127"/>
          </a:xfrm>
          <a:prstGeom prst="rect">
            <a:avLst/>
          </a:prstGeom>
          <a:solidFill>
            <a:srgbClr val="7030A0"/>
          </a:solidFill>
          <a:ln w="12700">
            <a:solidFill>
              <a:schemeClr val="tx1"/>
            </a:solidFill>
            <a:miter lim="800000"/>
            <a:headEnd/>
            <a:tailEnd/>
          </a:ln>
        </p:spPr>
      </p:pic>
      <p:pic>
        <p:nvPicPr>
          <p:cNvPr id="1026" name="Picture 2" descr="Image result for ACTS kenya">
            <a:extLst>
              <a:ext uri="{FF2B5EF4-FFF2-40B4-BE49-F238E27FC236}">
                <a16:creationId xmlns:a16="http://schemas.microsoft.com/office/drawing/2014/main" id="{B9EB0B05-D3E3-4F88-BC14-DE7595E487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36381" y="39151"/>
            <a:ext cx="2810487" cy="281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657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P projects_Senegal workshop_templates" id="{FE39F8E0-3F1F-A040-A16D-8A87AA98369A}" vid="{B1D2919D-0222-B843-B842-7250431C14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FE0E36F68FA64CB05799EFA0ACCF2B" ma:contentTypeVersion="13" ma:contentTypeDescription="Create a new document." ma:contentTypeScope="" ma:versionID="83847e17cf3dd22b2a6623019084dbdb">
  <xsd:schema xmlns:xsd="http://www.w3.org/2001/XMLSchema" xmlns:xs="http://www.w3.org/2001/XMLSchema" xmlns:p="http://schemas.microsoft.com/office/2006/metadata/properties" xmlns:ns3="9474b198-7926-41f4-b2a3-eabde0d7045c" xmlns:ns4="ae05ca83-4dc5-4ff2-814a-dab5b47f385c" targetNamespace="http://schemas.microsoft.com/office/2006/metadata/properties" ma:root="true" ma:fieldsID="cb7b8ff9bface700c52109792c305801" ns3:_="" ns4:_="">
    <xsd:import namespace="9474b198-7926-41f4-b2a3-eabde0d7045c"/>
    <xsd:import namespace="ae05ca83-4dc5-4ff2-814a-dab5b47f385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4b198-7926-41f4-b2a3-eabde0d7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05ca83-4dc5-4ff2-814a-dab5b47f385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91A986-7D07-467E-9A79-86022F842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4b198-7926-41f4-b2a3-eabde0d7045c"/>
    <ds:schemaRef ds:uri="ae05ca83-4dc5-4ff2-814a-dab5b47f3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EAE92D-327F-412B-A412-BE50C0A4B3E5}">
  <ds:schemaRefs>
    <ds:schemaRef ds:uri="http://schemas.microsoft.com/sharepoint/v3/contenttype/forms"/>
  </ds:schemaRefs>
</ds:datastoreItem>
</file>

<file path=customXml/itemProps3.xml><?xml version="1.0" encoding="utf-8"?>
<ds:datastoreItem xmlns:ds="http://schemas.openxmlformats.org/officeDocument/2006/customXml" ds:itemID="{0D28EB0C-F96F-47C3-B74B-400D8AABFDA2}">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ae05ca83-4dc5-4ff2-814a-dab5b47f385c"/>
    <ds:schemaRef ds:uri="9474b198-7926-41f4-b2a3-eabde0d7045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PPP projects_Senegal workshop_templates</Template>
  <TotalTime>1524</TotalTime>
  <Words>446</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Book</vt:lpstr>
      <vt:lpstr>Thème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Odongo, Dorine (AWARD)</cp:lastModifiedBy>
  <cp:revision>41</cp:revision>
  <dcterms:created xsi:type="dcterms:W3CDTF">2020-02-02T22:29:34Z</dcterms:created>
  <dcterms:modified xsi:type="dcterms:W3CDTF">2020-02-05T19:59:55Z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0x0101004AFE0E36F68FA64CB05799EFA0ACCF2B</vt:lpwstr>
  </property>
</Properties>
</file>